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98" r:id="rId3"/>
    <p:sldId id="322" r:id="rId4"/>
    <p:sldId id="299" r:id="rId5"/>
    <p:sldId id="336" r:id="rId6"/>
    <p:sldId id="337" r:id="rId7"/>
    <p:sldId id="338" r:id="rId8"/>
    <p:sldId id="321" r:id="rId9"/>
    <p:sldId id="318" r:id="rId10"/>
    <p:sldId id="319" r:id="rId11"/>
    <p:sldId id="300" r:id="rId12"/>
    <p:sldId id="301" r:id="rId13"/>
    <p:sldId id="303" r:id="rId14"/>
    <p:sldId id="304" r:id="rId15"/>
    <p:sldId id="305" r:id="rId16"/>
    <p:sldId id="323" r:id="rId17"/>
    <p:sldId id="334" r:id="rId18"/>
    <p:sldId id="307" r:id="rId19"/>
    <p:sldId id="308" r:id="rId20"/>
    <p:sldId id="309" r:id="rId21"/>
    <p:sldId id="317" r:id="rId22"/>
    <p:sldId id="313" r:id="rId23"/>
    <p:sldId id="314" r:id="rId24"/>
    <p:sldId id="315" r:id="rId25"/>
    <p:sldId id="316" r:id="rId26"/>
    <p:sldId id="335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64399"/>
    <a:srgbClr val="0019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01" autoAdjust="0"/>
  </p:normalViewPr>
  <p:slideViewPr>
    <p:cSldViewPr>
      <p:cViewPr>
        <p:scale>
          <a:sx n="76" d="100"/>
          <a:sy n="76" d="100"/>
        </p:scale>
        <p:origin x="-984" y="-630"/>
      </p:cViewPr>
      <p:guideLst>
        <p:guide orient="horz" pos="2160"/>
        <p:guide pos="2880"/>
      </p:guideLst>
    </p:cSldViewPr>
  </p:slideViewPr>
  <p:notesTextViewPr>
    <p:cViewPr>
      <p:scale>
        <a:sx n="80" d="100"/>
        <a:sy n="8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46FDE-A239-CA49-BDEC-FC9C56E9A7CE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5E5AE-4AB8-434A-A3EA-21416A9603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6054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AE720-16EC-473B-A9B5-C426DB9DBBA6}" type="datetimeFigureOut">
              <a:rPr lang="en-US"/>
              <a:pPr>
                <a:defRPr/>
              </a:pPr>
              <a:t>1/7/2013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8A68F88-987D-4EF3-A202-B1D504168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5703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D5700A-115B-436F-B59D-D0827DAF669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an attractive credible presence and voice . . . 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Construct global standards system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 image and awareness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Facilitate global community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high performance organization</a:t>
            </a:r>
          </a:p>
          <a:p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Global Strategic Alliances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Become preferred resource for business community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partnerships for membership growth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Build relationships with top influential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governmental organizations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partnerships to grow body of knowledge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advance standards</a:t>
            </a:r>
          </a:p>
          <a:p>
            <a:r>
              <a:rPr lang="en-US" sz="1200" b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Inspire multi-disciplinary global alliances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A68F88-987D-4EF3-A202-B1D5041688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7375"/>
            <a:ext cx="6400800" cy="1447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81476"/>
            <a:ext cx="7772400" cy="181292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33398"/>
            <a:ext cx="7772400" cy="8468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3115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822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572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8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14938"/>
            <a:ext cx="5486400" cy="34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CF_SlideB_Cream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621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i="0" kern="1200">
          <a:solidFill>
            <a:srgbClr val="164399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19A8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19A8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19A8"/>
        </a:buClr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19A8"/>
        </a:buClr>
        <a:buFont typeface="Wingdings" charset="2"/>
        <a:buChar char="§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19A8"/>
        </a:buClr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19A8"/>
        </a:buClr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tiny.cc/yi8fjw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.vovici.com/se.ashx?s=327DD5F50E8C6FF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F_SlideA_Cream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8229600" cy="1470025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sz="4000" dirty="0" smtClean="0">
                <a:latin typeface="Arial"/>
                <a:cs typeface="Arial"/>
              </a:rPr>
              <a:t>Chapter Leader Orientation</a:t>
            </a:r>
            <a:br>
              <a:rPr lang="en-US" sz="4000" dirty="0" smtClean="0">
                <a:latin typeface="Arial"/>
                <a:cs typeface="Arial"/>
              </a:rPr>
            </a:br>
            <a:r>
              <a:rPr lang="en-US" sz="4000" dirty="0" smtClean="0">
                <a:latin typeface="Arial"/>
                <a:cs typeface="Arial"/>
              </a:rPr>
              <a:t>Membership Value</a:t>
            </a:r>
            <a:endParaRPr lang="en-US" sz="4000" b="1" dirty="0" smtClean="0">
              <a:effectLst/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038599"/>
          </a:xfrm>
        </p:spPr>
        <p:txBody>
          <a:bodyPr/>
          <a:lstStyle/>
          <a:p>
            <a:r>
              <a:rPr lang="en-US" dirty="0" smtClean="0"/>
              <a:t>New Members must be currently enrolled in an ICF approved or accredited 60-hour coach training program.</a:t>
            </a:r>
          </a:p>
          <a:p>
            <a:pPr lvl="1"/>
            <a:r>
              <a:rPr lang="en-US" dirty="0" smtClean="0"/>
              <a:t>Or completed a 60-hour coach training program or have an ICF Credential.</a:t>
            </a:r>
          </a:p>
          <a:p>
            <a:r>
              <a:rPr lang="en-US" dirty="0" smtClean="0"/>
              <a:t>Renewing members must have completed a 60-hour coach training program by April 2013.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Leadership Coaching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Opportunity for ICF to connect current Chapter Presidents and Presidents-elect with past Chapter Presidents in one-on-one coaching partnerships to deal with Chapter best practices and leadership concerns over the course of eight months.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Leader 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Series of Chapter leader presentations.</a:t>
            </a:r>
          </a:p>
          <a:p>
            <a:pPr lvl="1"/>
            <a:r>
              <a:rPr lang="en-US" dirty="0" smtClean="0"/>
              <a:t>Focus best practices: membership engagement, social media, marketing and PR, conflict management, ethics, branding and more.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Post Chapter Events on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presidents have administrative rights.</a:t>
            </a:r>
          </a:p>
          <a:p>
            <a:r>
              <a:rPr lang="en-US" dirty="0" smtClean="0"/>
              <a:t>Can list up to one year worth of Chapter presentations, including CCEUs, bridge line listing, etc.</a:t>
            </a:r>
          </a:p>
          <a:p>
            <a:r>
              <a:rPr lang="en-US" dirty="0" smtClean="0"/>
              <a:t>Many Chapters use for revenue generation.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Coaching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191001"/>
          </a:xfrm>
        </p:spPr>
        <p:txBody>
          <a:bodyPr/>
          <a:lstStyle/>
          <a:p>
            <a:r>
              <a:rPr lang="en-US" b="1" dirty="0" smtClean="0"/>
              <a:t>May 20-26, 2013</a:t>
            </a:r>
          </a:p>
          <a:p>
            <a:r>
              <a:rPr lang="en-US" dirty="0" smtClean="0"/>
              <a:t>Projects range from one day conferences to laser coaching in cafes, media appearances, pro bono coaching engagements from Chapters to local community.</a:t>
            </a:r>
          </a:p>
          <a:p>
            <a:r>
              <a:rPr lang="en-US" dirty="0" smtClean="0"/>
              <a:t>Goal: Raise level of coaching awareness in community.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Leader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Monthly communications with everything you need to know about ICF and Chapters and better integration between the two groups.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Membership Value Proposition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New Membership Video: </a:t>
            </a:r>
            <a:r>
              <a:rPr lang="en-US" dirty="0" smtClean="0">
                <a:hlinkClick r:id="rId2"/>
              </a:rPr>
              <a:t>http://tiny.cc/yi8fjw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Marketing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ICF branded pens, pins, and informational flyers on credentialing, training, etc. 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Please complete at least 30 days in advance of your Chapter event.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https://survey.vovici.com/se.ashx?s=327DD5F50E8C6FF1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Councils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Seven Regional Councils (or groups) are currently in existence.</a:t>
            </a:r>
          </a:p>
          <a:p>
            <a:r>
              <a:rPr lang="en-US" dirty="0" smtClean="0"/>
              <a:t>They are: Asia-Pacific, Latin America, Europe Middle East Africa, North America: East Coast, Midwest</a:t>
            </a:r>
            <a:r>
              <a:rPr lang="en-US" smtClean="0"/>
              <a:t>, Southeast and West.</a:t>
            </a:r>
            <a:endParaRPr lang="en-US" dirty="0" smtClean="0"/>
          </a:p>
          <a:p>
            <a:r>
              <a:rPr lang="en-US" dirty="0" smtClean="0"/>
              <a:t>Purpose: best practices, events and collaboration.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Branded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ICF policy</a:t>
            </a:r>
          </a:p>
          <a:p>
            <a:r>
              <a:rPr lang="en-US" dirty="0" smtClean="0"/>
              <a:t>Regional Events</a:t>
            </a:r>
          </a:p>
          <a:p>
            <a:r>
              <a:rPr lang="en-US" dirty="0" smtClean="0"/>
              <a:t>Summit every third year</a:t>
            </a:r>
          </a:p>
          <a:p>
            <a:r>
              <a:rPr lang="en-US" dirty="0" smtClean="0"/>
              <a:t>Targeted events every other year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ICF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Chapter leader, you are a leader at one of 100 ICF Chapters worldwide that are the face and brand of ICF in over 50 countries.</a:t>
            </a:r>
          </a:p>
          <a:p>
            <a:r>
              <a:rPr lang="en-US" dirty="0" smtClean="0"/>
              <a:t>ICF supports Chapters worldwide with our network of four Regional Service </a:t>
            </a:r>
            <a:r>
              <a:rPr lang="en-US" dirty="0" err="1" smtClean="0"/>
              <a:t>Centres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7877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ICF Brand – One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810000"/>
          </a:xfrm>
        </p:spPr>
        <p:txBody>
          <a:bodyPr/>
          <a:lstStyle/>
          <a:p>
            <a:r>
              <a:rPr lang="en-US" dirty="0" smtClean="0"/>
              <a:t>Chapters are brand ambassadors.</a:t>
            </a:r>
          </a:p>
          <a:p>
            <a:r>
              <a:rPr lang="en-US" dirty="0" smtClean="0"/>
              <a:t>Each Chapter has its ICF logo with chapter name, all chapters are in brand alignment.</a:t>
            </a:r>
          </a:p>
          <a:p>
            <a:r>
              <a:rPr lang="en-US" dirty="0" smtClean="0"/>
              <a:t>ICF logo and Chapter names are for use on Chapter website header, newsletters, marketing material, Boards of Directors email signatures.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Brand Ambassadors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Twitter campaign.</a:t>
            </a:r>
          </a:p>
          <a:p>
            <a:pPr lvl="1"/>
            <a:r>
              <a:rPr lang="en-US" dirty="0" smtClean="0"/>
              <a:t>ICF will generate a series of tweets about the ICF and the coaching profession each week.</a:t>
            </a:r>
          </a:p>
          <a:p>
            <a:pPr lvl="1"/>
            <a:r>
              <a:rPr lang="en-US" dirty="0" smtClean="0"/>
              <a:t>All chapters who want to re-tweet or create their own tweets from the content above.</a:t>
            </a:r>
          </a:p>
          <a:p>
            <a:pPr lvl="1"/>
            <a:r>
              <a:rPr lang="en-US" dirty="0" smtClean="0"/>
              <a:t>Begin the tweeting and </a:t>
            </a:r>
            <a:r>
              <a:rPr lang="en-US" dirty="0" err="1" smtClean="0"/>
              <a:t>retweeting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Toolkit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Repository of all things ICF for Chapters.</a:t>
            </a:r>
          </a:p>
          <a:p>
            <a:r>
              <a:rPr lang="en-US" dirty="0" smtClean="0"/>
              <a:t>Flyers: credentialing, coach training, presentations and other documents.</a:t>
            </a:r>
          </a:p>
          <a:p>
            <a:r>
              <a:rPr lang="en-US" dirty="0" smtClean="0"/>
              <a:t>Also don’t miss Member Toolkit with new member kit, how to write press release, media tips, etc.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Kits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media alert</a:t>
            </a:r>
          </a:p>
          <a:p>
            <a:r>
              <a:rPr lang="en-US" dirty="0" smtClean="0"/>
              <a:t>Promotion planning guide</a:t>
            </a:r>
          </a:p>
          <a:p>
            <a:r>
              <a:rPr lang="en-US" dirty="0" smtClean="0"/>
              <a:t>Tips for creating media kit</a:t>
            </a:r>
          </a:p>
          <a:p>
            <a:r>
              <a:rPr lang="en-US" dirty="0" smtClean="0"/>
              <a:t>ICF key message</a:t>
            </a:r>
          </a:p>
          <a:p>
            <a:r>
              <a:rPr lang="en-US" dirty="0" smtClean="0"/>
              <a:t>Videos on membership benefits, </a:t>
            </a:r>
            <a:r>
              <a:rPr lang="en-US" i="1" dirty="0" smtClean="0"/>
              <a:t>2012 ICF Global Coaching Study</a:t>
            </a:r>
            <a:r>
              <a:rPr lang="en-US" dirty="0" smtClean="0"/>
              <a:t>, credentialing and other topics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Credentialing and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Become Credentialed</a:t>
            </a:r>
          </a:p>
          <a:p>
            <a:r>
              <a:rPr lang="en-US" dirty="0" smtClean="0"/>
              <a:t>What is ICF approved and accredited coach training?</a:t>
            </a:r>
          </a:p>
          <a:p>
            <a:r>
              <a:rPr lang="en-US" dirty="0" smtClean="0"/>
              <a:t>What’s ACTP, ACSTH, CCEs?</a:t>
            </a:r>
          </a:p>
          <a:p>
            <a:r>
              <a:rPr lang="en-US" dirty="0" smtClean="0"/>
              <a:t>Renewing Credentials?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Coaching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2012 ICF Global Coaching Study</a:t>
            </a:r>
          </a:p>
          <a:p>
            <a:r>
              <a:rPr lang="en-US" i="1" dirty="0" smtClean="0"/>
              <a:t>2013 ICF Organizational Coaching Study </a:t>
            </a:r>
            <a:r>
              <a:rPr lang="en-US" dirty="0" smtClean="0"/>
              <a:t>launched in two phases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114802"/>
          </a:xfrm>
        </p:spPr>
        <p:txBody>
          <a:bodyPr/>
          <a:lstStyle/>
          <a:p>
            <a:pPr>
              <a:buNone/>
              <a:defRPr/>
            </a:pPr>
            <a:r>
              <a:rPr lang="en-US" kern="0" dirty="0">
                <a:ea typeface="Verdana" pitchFamily="34" charset="0"/>
              </a:rPr>
              <a:t>ICF Headquarters</a:t>
            </a:r>
          </a:p>
          <a:p>
            <a:pPr>
              <a:buNone/>
              <a:defRPr/>
            </a:pPr>
            <a:r>
              <a:rPr lang="en-US" kern="0" dirty="0">
                <a:ea typeface="Verdana" pitchFamily="34" charset="0"/>
              </a:rPr>
              <a:t>2365 Harrodsburg Rd, Suite A325</a:t>
            </a:r>
          </a:p>
          <a:p>
            <a:pPr>
              <a:buNone/>
              <a:defRPr/>
            </a:pPr>
            <a:r>
              <a:rPr lang="en-US" kern="0" dirty="0">
                <a:ea typeface="Verdana" pitchFamily="34" charset="0"/>
              </a:rPr>
              <a:t>Lexington, KY 40504 - USA</a:t>
            </a:r>
          </a:p>
          <a:p>
            <a:pPr>
              <a:buNone/>
              <a:defRPr/>
            </a:pPr>
            <a:r>
              <a:rPr lang="en-US" kern="0" dirty="0">
                <a:ea typeface="Verdana" pitchFamily="34" charset="0"/>
              </a:rPr>
              <a:t>+1.859.219.3580</a:t>
            </a:r>
          </a:p>
          <a:p>
            <a:pPr>
              <a:buNone/>
              <a:defRPr/>
            </a:pPr>
            <a:endParaRPr lang="en-US" kern="0" dirty="0">
              <a:ea typeface="Verdana" pitchFamily="34" charset="0"/>
            </a:endParaRPr>
          </a:p>
          <a:p>
            <a:pPr>
              <a:buNone/>
              <a:defRPr/>
            </a:pPr>
            <a:r>
              <a:rPr lang="en-US" kern="0" dirty="0">
                <a:ea typeface="Verdana" pitchFamily="34" charset="0"/>
              </a:rPr>
              <a:t>icfheadquarters@coachfederation.org </a:t>
            </a:r>
          </a:p>
          <a:p>
            <a:pPr>
              <a:buNone/>
              <a:defRPr/>
            </a:pPr>
            <a:r>
              <a:rPr lang="en-US" kern="0" dirty="0">
                <a:ea typeface="Verdana" pitchFamily="34" charset="0"/>
              </a:rPr>
              <a:t>www.coachfederation.org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464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199"/>
            <a:ext cx="4053838" cy="28956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362200"/>
            <a:ext cx="4343400" cy="310242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72000" y="994320"/>
            <a:ext cx="4572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164399"/>
                </a:solidFill>
                <a:latin typeface="Arial" pitchFamily="34" charset="0"/>
                <a:ea typeface="+mj-ea"/>
                <a:cs typeface="Arial" pitchFamily="34" charset="0"/>
              </a:rPr>
              <a:t>Global Access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63" y="3810000"/>
            <a:ext cx="457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164399"/>
                </a:solidFill>
                <a:latin typeface="Arial" pitchFamily="34" charset="0"/>
                <a:ea typeface="+mj-ea"/>
                <a:cs typeface="Arial" pitchFamily="34" charset="0"/>
              </a:rPr>
              <a:t>Constant Contact</a:t>
            </a:r>
            <a:endParaRPr lang="en-US" dirty="0"/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457200"/>
            <a:ext cx="40538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3400" y="533400"/>
            <a:ext cx="405383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21616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ICF RSCs – Covering the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267201"/>
          </a:xfrm>
        </p:spPr>
        <p:txBody>
          <a:bodyPr/>
          <a:lstStyle/>
          <a:p>
            <a:r>
              <a:rPr lang="en-US" b="1" dirty="0" smtClean="0"/>
              <a:t>RSC </a:t>
            </a:r>
            <a:r>
              <a:rPr lang="en-US" b="1" dirty="0"/>
              <a:t>Asia Pacific </a:t>
            </a:r>
            <a:r>
              <a:rPr lang="en-US" dirty="0"/>
              <a:t>– Fiona Toy: Fiona.Toy@coachfederation.org</a:t>
            </a:r>
          </a:p>
          <a:p>
            <a:r>
              <a:rPr lang="en-US" b="1" dirty="0" smtClean="0"/>
              <a:t>RSC EMEA </a:t>
            </a:r>
            <a:r>
              <a:rPr lang="en-US" dirty="0" smtClean="0"/>
              <a:t>– Isabelle Maes: Isabelle.Maes@coachfederation.org</a:t>
            </a:r>
          </a:p>
          <a:p>
            <a:r>
              <a:rPr lang="en-US" b="1" dirty="0" smtClean="0"/>
              <a:t>RSC Latin America </a:t>
            </a:r>
            <a:r>
              <a:rPr lang="en-US" dirty="0" smtClean="0"/>
              <a:t>– Stephanie Norris: Stephanie.Norris@coachfederation.org</a:t>
            </a:r>
          </a:p>
          <a:p>
            <a:r>
              <a:rPr lang="en-US" b="1" dirty="0" smtClean="0"/>
              <a:t>RSC North America </a:t>
            </a:r>
            <a:r>
              <a:rPr lang="en-US" dirty="0" smtClean="0"/>
              <a:t>– Matt Varney</a:t>
            </a:r>
            <a:br>
              <a:rPr lang="en-US" dirty="0" smtClean="0"/>
            </a:br>
            <a:r>
              <a:rPr lang="en-US" dirty="0" smtClean="0"/>
              <a:t>Matt.Varney@coachfederation.org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295400"/>
          </a:xfrm>
        </p:spPr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3200400"/>
          </a:xfrm>
        </p:spPr>
        <p:txBody>
          <a:bodyPr/>
          <a:lstStyle/>
          <a:p>
            <a:r>
              <a:rPr lang="en-US" b="1" dirty="0" smtClean="0"/>
              <a:t>Vision statement: </a:t>
            </a:r>
            <a:r>
              <a:rPr lang="en-US" dirty="0" smtClean="0"/>
              <a:t>In service to humanity flourishing we choose to… </a:t>
            </a:r>
          </a:p>
          <a:p>
            <a:r>
              <a:rPr lang="en-US" b="1" dirty="0" smtClean="0"/>
              <a:t>Core purpose: </a:t>
            </a:r>
            <a:r>
              <a:rPr lang="en-US" dirty="0" smtClean="0"/>
              <a:t>Lead global advancement of the coaching profession.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Integrity</a:t>
            </a:r>
            <a:endParaRPr lang="en-US" dirty="0" smtClean="0"/>
          </a:p>
          <a:p>
            <a:pPr lvl="0"/>
            <a:r>
              <a:rPr lang="en-US" b="1" dirty="0" smtClean="0"/>
              <a:t>Excellence</a:t>
            </a:r>
          </a:p>
          <a:p>
            <a:pPr lvl="0"/>
            <a:r>
              <a:rPr lang="en-US" b="1" dirty="0" smtClean="0"/>
              <a:t>Collaboration</a:t>
            </a:r>
            <a:r>
              <a:rPr lang="en-US" dirty="0" smtClean="0"/>
              <a:t> </a:t>
            </a:r>
          </a:p>
          <a:p>
            <a:pPr lvl="0"/>
            <a:r>
              <a:rPr lang="en-US" b="1" dirty="0" smtClean="0"/>
              <a:t>Respect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Create an attractive credible presence and voice for professional coaching</a:t>
            </a:r>
          </a:p>
          <a:p>
            <a:r>
              <a:rPr lang="en-US" b="1" dirty="0" smtClean="0"/>
              <a:t>Create Global Strategic Alliances 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RSC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153400" cy="4343400"/>
          </a:xfrm>
        </p:spPr>
        <p:txBody>
          <a:bodyPr/>
          <a:lstStyle/>
          <a:p>
            <a:r>
              <a:rPr lang="en-US" dirty="0"/>
              <a:t>Increased flow of communication between </a:t>
            </a:r>
            <a:r>
              <a:rPr lang="en-US" dirty="0" smtClean="0"/>
              <a:t>Chapters </a:t>
            </a:r>
            <a:r>
              <a:rPr lang="en-US" dirty="0"/>
              <a:t>and ICF </a:t>
            </a:r>
            <a:r>
              <a:rPr lang="en-US" dirty="0" smtClean="0"/>
              <a:t>Global.</a:t>
            </a:r>
            <a:endParaRPr lang="en-US" dirty="0"/>
          </a:p>
          <a:p>
            <a:r>
              <a:rPr lang="en-US" dirty="0" smtClean="0"/>
              <a:t>Identifying opportunities to enhance member benefits and retention.</a:t>
            </a:r>
          </a:p>
          <a:p>
            <a:r>
              <a:rPr lang="en-US" dirty="0" smtClean="0"/>
              <a:t>Coordinator of regional branded activities in collaboration with Regional Councils.</a:t>
            </a:r>
          </a:p>
          <a:p>
            <a:r>
              <a:rPr lang="en-US" dirty="0" smtClean="0"/>
              <a:t>Further Chapter and Regional Advisory Council development and structuring.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ICF Membership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20,000 members in more than 100 countries.</a:t>
            </a:r>
          </a:p>
          <a:p>
            <a:pPr lvl="1"/>
            <a:r>
              <a:rPr lang="en-US" dirty="0" smtClean="0"/>
              <a:t>All new members (and soon renewing) are bound by MER policy.</a:t>
            </a:r>
          </a:p>
          <a:p>
            <a:r>
              <a:rPr lang="en-US" dirty="0" smtClean="0"/>
              <a:t>Over 9,000 ICF Credential holders.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</TotalTime>
  <Words>827</Words>
  <Application>Microsoft Office PowerPoint</Application>
  <PresentationFormat>On-screen Show (4:3)</PresentationFormat>
  <Paragraphs>118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Chapter Leader Orientation Membership Value</vt:lpstr>
      <vt:lpstr>Welcome to ICF Leadership</vt:lpstr>
      <vt:lpstr>Slide 3</vt:lpstr>
      <vt:lpstr>ICF RSCs – Covering the World</vt:lpstr>
      <vt:lpstr>Strategic Plan</vt:lpstr>
      <vt:lpstr>Values</vt:lpstr>
      <vt:lpstr>Strategic Objectives</vt:lpstr>
      <vt:lpstr>RSC Communications</vt:lpstr>
      <vt:lpstr>ICF Membership </vt:lpstr>
      <vt:lpstr>More on MER</vt:lpstr>
      <vt:lpstr>Leadership Coaching Program</vt:lpstr>
      <vt:lpstr>Chapter Leader Presentations</vt:lpstr>
      <vt:lpstr>Post Chapter Events on Calendar</vt:lpstr>
      <vt:lpstr>Coaching Week</vt:lpstr>
      <vt:lpstr>Chapter Leader Updates</vt:lpstr>
      <vt:lpstr>Membership Value Proposition</vt:lpstr>
      <vt:lpstr>Request Marketing Materials</vt:lpstr>
      <vt:lpstr>Regional Councils</vt:lpstr>
      <vt:lpstr>Branded Events</vt:lpstr>
      <vt:lpstr>ICF Brand – One Voice</vt:lpstr>
      <vt:lpstr>Brand Ambassadors Program</vt:lpstr>
      <vt:lpstr>Chapter Toolkit</vt:lpstr>
      <vt:lpstr>Media Kits</vt:lpstr>
      <vt:lpstr>Credentialing and Training</vt:lpstr>
      <vt:lpstr>Global Coaching Studies</vt:lpstr>
      <vt:lpstr>Contact ICF</vt:lpstr>
    </vt:vector>
  </TitlesOfParts>
  <Company>IMG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IMG</dc:creator>
  <cp:lastModifiedBy>whittled</cp:lastModifiedBy>
  <cp:revision>133</cp:revision>
  <cp:lastPrinted>2012-08-01T19:14:23Z</cp:lastPrinted>
  <dcterms:created xsi:type="dcterms:W3CDTF">2011-09-29T20:24:32Z</dcterms:created>
  <dcterms:modified xsi:type="dcterms:W3CDTF">2013-01-07T18:35:34Z</dcterms:modified>
</cp:coreProperties>
</file>